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</p:sldMasterIdLst>
  <p:sldIdLst>
    <p:sldId id="256" r:id="rId6"/>
    <p:sldId id="314" r:id="rId7"/>
    <p:sldId id="264" r:id="rId8"/>
    <p:sldId id="259" r:id="rId9"/>
    <p:sldId id="257" r:id="rId10"/>
    <p:sldId id="258" r:id="rId11"/>
    <p:sldId id="263" r:id="rId12"/>
    <p:sldId id="261" r:id="rId13"/>
    <p:sldId id="260" r:id="rId14"/>
    <p:sldId id="265" r:id="rId15"/>
    <p:sldId id="270" r:id="rId16"/>
    <p:sldId id="262" r:id="rId17"/>
    <p:sldId id="266" r:id="rId18"/>
    <p:sldId id="267" r:id="rId19"/>
    <p:sldId id="268" r:id="rId20"/>
    <p:sldId id="316" r:id="rId21"/>
    <p:sldId id="269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00" r:id="rId50"/>
    <p:sldId id="298" r:id="rId51"/>
    <p:sldId id="299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3" r:id="rId64"/>
    <p:sldId id="315" r:id="rId65"/>
    <p:sldId id="312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76200" cmpd="tri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6350">
                <a:solidFill>
                  <a:schemeClr val="folHlink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400800"/>
            <a:ext cx="1905000" cy="457200"/>
          </a:xfrm>
        </p:spPr>
        <p:txBody>
          <a:bodyPr anchorCtr="0"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 anchorCtr="0"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 anchorCtr="0"/>
          <a:lstStyle>
            <a:lvl1pPr>
              <a:defRPr/>
            </a:lvl1pPr>
          </a:lstStyle>
          <a:p>
            <a:fld id="{D580376B-EDF2-4F4C-8959-E84838803639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8200" name="Picture 8" descr="Expbanna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01" name="Picture 9" descr="EXPHORSA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3600"/>
              <a:ext cx="1800" cy="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202" name="Picture 10" descr="EXPHORS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657600"/>
            <a:ext cx="571500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9060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FA194-22FB-4237-997D-73AE1FEE426E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917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E42F1E-2506-4A4A-B0EA-81FCF44798DD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58144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641DD-FE15-4750-84DA-6C0C4CE7A9B7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851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3A2C7-C32F-4FF7-B1DF-B193F720F72C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567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A3070-218B-466A-83C6-3D887EE30C1F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4721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10585-7A33-4782-836A-5846DFD7C5FE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9819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544EF-CB44-490A-BEBE-8E64E6D94582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98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94348-A0E5-4C39-96B4-CBF1DBD19425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00390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357E9-3AAC-4E0A-A0B9-0EDD616A7672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196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99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2038" y="381000"/>
            <a:ext cx="5681662" cy="5499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9D141-A46C-4ADE-8B37-8B8AA7A5B9DF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79449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2038" y="1766888"/>
            <a:ext cx="3808412" cy="4113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022850" y="1766888"/>
            <a:ext cx="3808413" cy="411321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srgbClr val="4824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81F833-F987-4F84-9766-BBC71C244350}" type="slidenum">
              <a:rPr lang="en-US">
                <a:solidFill>
                  <a:srgbClr val="482400"/>
                </a:solidFill>
              </a:rPr>
              <a:pPr/>
              <a:t>‹#›</a:t>
            </a:fld>
            <a:endParaRPr lang="en-US" dirty="0">
              <a:solidFill>
                <a:srgbClr val="482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157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4042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6703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2291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0985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6405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352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7440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3769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2261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8330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673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6926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4102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68339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26811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00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170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1204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4760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2027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7100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8871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5143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4991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73259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467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62211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6749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1257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413452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9128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3867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3494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xpbann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invGray">
          <a:xfrm>
            <a:off x="0" y="0"/>
            <a:ext cx="685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</a:pPr>
            <a:endParaRPr lang="en-US" dirty="0" smtClean="0">
              <a:solidFill>
                <a:srgbClr val="4824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algn="ctr" fontAlgn="base">
              <a:spcAft>
                <a:spcPct val="0"/>
              </a:spcAft>
            </a:pPr>
            <a:endParaRPr lang="en-US" dirty="0" smtClean="0">
              <a:solidFill>
                <a:srgbClr val="4824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</a:pPr>
            <a:fld id="{AC5CA45B-989B-467C-90AC-ED57034E0D6D}" type="slidenum">
              <a:rPr lang="en-US" smtClean="0">
                <a:solidFill>
                  <a:srgbClr val="4824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en-US" dirty="0" smtClean="0">
              <a:solidFill>
                <a:srgbClr val="482400"/>
              </a:solidFill>
            </a:endParaRPr>
          </a:p>
        </p:txBody>
      </p:sp>
      <p:pic>
        <p:nvPicPr>
          <p:cNvPr id="7175" name="Picture 7" descr="EXPHORS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74800"/>
            <a:ext cx="7772400" cy="13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2038" y="1766888"/>
            <a:ext cx="7769225" cy="411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282540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s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19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63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2/20/2025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35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3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Golden Hour</a:t>
            </a:r>
            <a:endParaRPr lang="en-US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95801"/>
            <a:ext cx="914400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562600" y="6400800"/>
            <a:ext cx="685800" cy="30480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772697"/>
            <a:ext cx="3124200" cy="283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169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2167" y="330367"/>
            <a:ext cx="522611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Heart Attack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30" name="Picture 2" descr="http://previews.123rf.com/images/lisafx/lisafx1410/lisafx141000032/33134659-Middle-aged-man-doubled-over-with-his-hand-on-his-abdomen-Could-be-symptoms-of-heart-attack-angina-n-Stock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2168" y="1600200"/>
            <a:ext cx="5437832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321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9158462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Location of Heart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453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56" r="1384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6657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tatic.flickr.com/45/151599103_4b029d36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8447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914400" y="762000"/>
            <a:ext cx="6781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477000" y="3589954"/>
            <a:ext cx="1773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CC00CC"/>
                </a:solidFill>
                <a:latin typeface="Comic Sans MS" pitchFamily="66" charset="0"/>
              </a:rPr>
              <a:t>Radiating</a:t>
            </a:r>
            <a:endParaRPr lang="en-US" sz="2800" b="1" u="sng" dirty="0">
              <a:solidFill>
                <a:srgbClr val="CC00CC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8055" y="6096000"/>
            <a:ext cx="3182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Retrosternal Pain</a:t>
            </a:r>
            <a:endParaRPr lang="en-US" sz="28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71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dailynutritionnews.com/wp-content/uploads/2015/05/How-to-Recognize-Heart-Attack-Symptoms-620x33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468" r="19035"/>
          <a:stretch/>
        </p:blipFill>
        <p:spPr bwMode="auto">
          <a:xfrm>
            <a:off x="0" y="3048"/>
            <a:ext cx="9144000" cy="685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105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.slidesharecdn.com/emergencymgtofmi-110410033925-phpapp02/95/emergency-mgt-of-mi-10-728.jpg?cb=130240773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37" r="23866" b="1911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2657" y="5410199"/>
            <a:ext cx="4389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US" sz="3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Complete Bed Rest</a:t>
            </a:r>
            <a:endParaRPr lang="en-US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29400" y="6206826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/ ‘O N A M’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1600" y="4419600"/>
            <a:ext cx="4102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(Tab </a:t>
            </a:r>
            <a:r>
              <a:rPr lang="en-US" sz="2800" b="1" dirty="0" err="1" smtClean="0">
                <a:latin typeface="Comic Sans MS" pitchFamily="66" charset="0"/>
              </a:rPr>
              <a:t>Sorbitrate</a:t>
            </a:r>
            <a:r>
              <a:rPr lang="en-US" sz="2800" b="1" dirty="0" smtClean="0">
                <a:latin typeface="Comic Sans MS" pitchFamily="66" charset="0"/>
              </a:rPr>
              <a:t> 5 mg)</a:t>
            </a:r>
            <a:endParaRPr lang="en-US" sz="2800" b="1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1371" y="4886980"/>
            <a:ext cx="30524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/ Any Pain Killer</a:t>
            </a:r>
            <a:endParaRPr lang="en-US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32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46"/>
          <a:stretch/>
        </p:blipFill>
        <p:spPr bwMode="auto">
          <a:xfrm>
            <a:off x="-24284" y="0"/>
            <a:ext cx="916828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7155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HQ ECM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 lnSpcReduction="10000"/>
          </a:bodyPr>
          <a:lstStyle/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Positions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Hands Position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Rate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Depth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Recoil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Ratio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Cycles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Switching</a:t>
            </a:r>
          </a:p>
          <a:p>
            <a:pPr algn="ctr">
              <a:buFont typeface="Wingdings" pitchFamily="2" charset="2"/>
              <a:buChar char="ü"/>
            </a:pPr>
            <a:r>
              <a:rPr lang="en-US" b="1" dirty="0" smtClean="0">
                <a:solidFill>
                  <a:srgbClr val="0000FF"/>
                </a:solidFill>
                <a:latin typeface="Comic Sans MS" pitchFamily="66" charset="0"/>
              </a:rPr>
              <a:t>Rescue Breaths</a:t>
            </a:r>
            <a:endParaRPr lang="en-US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724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62000"/>
            <a:ext cx="91440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Trauma</a:t>
            </a:r>
          </a:p>
          <a:p>
            <a:pPr algn="ctr"/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Uncontrolled Bleeding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482" name="Picture 2" descr="http://www.menstruation-info-with-doc.com/images/canimplantationbleedinghaveclo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21744" y="3505200"/>
            <a:ext cx="4100512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061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fr33aid.com/wp-content/uploads/2015/02/B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9593"/>
            <a:ext cx="9132341" cy="680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470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4800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3418" y="0"/>
            <a:ext cx="44505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724400" y="76200"/>
            <a:ext cx="4343400" cy="53340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4800600" y="6206532"/>
            <a:ext cx="4305300" cy="533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1371600" y="6324600"/>
            <a:ext cx="1752600" cy="381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058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0.wp.com/blog.uspatriottactical.com/wp-content/uploads/Tourniquet.jpg?fit=400%2C3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" y="0"/>
            <a:ext cx="91409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5646335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Apply Tourniquet</a:t>
            </a:r>
          </a:p>
          <a:p>
            <a:pPr algn="ctr"/>
            <a:r>
              <a:rPr lang="en-US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 Arterial Bleed</a:t>
            </a:r>
            <a:endParaRPr lang="en-US" sz="3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22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irstaidforparents.org/wp-content/uploads/2010/02/severe-cut-e12718559794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65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0591" y="-1"/>
            <a:ext cx="383951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Apply Firm Pressure </a:t>
            </a:r>
          </a:p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 5 min in </a:t>
            </a:r>
          </a:p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Venous Bleed</a:t>
            </a:r>
            <a:endParaRPr lang="en-US" sz="28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42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umm.edu/~/media/ADAM/Images/en/19605.ashx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68"/>
          <a:stretch/>
        </p:blipFill>
        <p:spPr bwMode="auto">
          <a:xfrm>
            <a:off x="-2" y="20548"/>
            <a:ext cx="9144001" cy="683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7200" y="391278"/>
            <a:ext cx="513313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Wash,Dry</a:t>
            </a:r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and Dress In </a:t>
            </a:r>
          </a:p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Simple Capillary Bleeds</a:t>
            </a:r>
            <a:endParaRPr lang="en-US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Rounded Rectangle 2"/>
          <p:cNvSpPr/>
          <p:nvPr/>
        </p:nvSpPr>
        <p:spPr>
          <a:xfrm flipV="1">
            <a:off x="7391399" y="6857999"/>
            <a:ext cx="175259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3116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raisingchildren.net.au/verve/_resources/PIP-RICER-fr12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44" y="3733800"/>
            <a:ext cx="9144000" cy="311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.ytimg.com/vi/HimO1Ix8FrM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144" y="0"/>
            <a:ext cx="9144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064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inoymountaineer.com/wp-content/uploads/2008/08/fractur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096"/>
            <a:ext cx="9144000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medical.tpub.com/14295/img/14295_189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33800"/>
            <a:ext cx="91440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78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www.nlm.nih.gov/medlineplus/ency/images/ency/fullsize/88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10"/>
          <a:stretch/>
        </p:blipFill>
        <p:spPr bwMode="auto">
          <a:xfrm>
            <a:off x="-1" y="623454"/>
            <a:ext cx="9144001" cy="623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35824" y="3826657"/>
            <a:ext cx="829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Comic Sans MS" pitchFamily="66" charset="0"/>
              </a:rPr>
              <a:t>,Ear</a:t>
            </a:r>
            <a:endParaRPr lang="en-IN" sz="24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" y="4692134"/>
            <a:ext cx="278634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prstClr val="black"/>
                </a:solidFill>
                <a:latin typeface="Comic Sans MS" pitchFamily="66" charset="0"/>
              </a:rPr>
              <a:t>Vomitings</a:t>
            </a:r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,</a:t>
            </a:r>
          </a:p>
          <a:p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Loss of Teeth,</a:t>
            </a:r>
          </a:p>
          <a:p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Fits,</a:t>
            </a:r>
          </a:p>
          <a:p>
            <a:r>
              <a:rPr lang="en-US" sz="2800" b="1" dirty="0" smtClean="0">
                <a:solidFill>
                  <a:prstClr val="black"/>
                </a:solidFill>
                <a:latin typeface="Comic Sans MS" pitchFamily="66" charset="0"/>
              </a:rPr>
              <a:t>Giddiness</a:t>
            </a:r>
            <a:endParaRPr lang="en-IN" sz="28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50618" y="4692134"/>
            <a:ext cx="13997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Comic Sans MS" pitchFamily="66" charset="0"/>
              </a:rPr>
              <a:t>Bleeding</a:t>
            </a:r>
            <a:endParaRPr lang="en-IN" sz="24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96331" y="4288322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/</a:t>
            </a:r>
            <a:endParaRPr lang="en-IN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599" y="6292334"/>
            <a:ext cx="4384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URGENT</a:t>
            </a:r>
            <a:r>
              <a:rPr lang="en-US" sz="2400" b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CT Scan is a Must</a:t>
            </a:r>
            <a:endParaRPr lang="en-IN" sz="2400" b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4599" y="6292334"/>
            <a:ext cx="4332134" cy="4616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239000" y="6292334"/>
            <a:ext cx="1905000" cy="56566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51954"/>
            <a:ext cx="9144000" cy="5715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Serious Head Injury</a:t>
            </a:r>
            <a:endParaRPr lang="en-US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14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 in Head Injuries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95400"/>
            <a:ext cx="44958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Things to Avoid :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Supine Position</a:t>
            </a:r>
          </a:p>
          <a:p>
            <a:r>
              <a:rPr lang="en-US" b="1" dirty="0" smtClean="0">
                <a:latin typeface="Comic Sans MS" pitchFamily="66" charset="0"/>
              </a:rPr>
              <a:t>Head Low Position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Tilting of Head</a:t>
            </a:r>
          </a:p>
          <a:p>
            <a:r>
              <a:rPr lang="en-US" b="1" dirty="0" smtClean="0">
                <a:latin typeface="Comic Sans MS" pitchFamily="66" charset="0"/>
              </a:rPr>
              <a:t>Pillows Under Head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Dextrose Fluids</a:t>
            </a:r>
          </a:p>
          <a:p>
            <a:r>
              <a:rPr lang="en-US" b="1" dirty="0" smtClean="0">
                <a:latin typeface="Comic Sans MS" pitchFamily="66" charset="0"/>
              </a:rPr>
              <a:t>Hypoxia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Hypotension/HTN</a:t>
            </a:r>
          </a:p>
          <a:p>
            <a:r>
              <a:rPr lang="en-US" b="1" dirty="0" smtClean="0">
                <a:latin typeface="Comic Sans MS" pitchFamily="66" charset="0"/>
              </a:rPr>
              <a:t>Water/Fluids to Drink</a:t>
            </a:r>
          </a:p>
          <a:p>
            <a:r>
              <a:rPr lang="en-US" b="1" dirty="0" smtClean="0">
                <a:solidFill>
                  <a:srgbClr val="CC00CC"/>
                </a:solidFill>
                <a:latin typeface="Comic Sans MS" pitchFamily="66" charset="0"/>
              </a:rPr>
              <a:t>Nasal Suction</a:t>
            </a:r>
            <a:endParaRPr lang="en-US" b="1" dirty="0">
              <a:solidFill>
                <a:srgbClr val="CC00CC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860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5501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Spinal Trauma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-6927" y="1371600"/>
            <a:ext cx="5181600" cy="5486400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0000FF"/>
                </a:solidFill>
                <a:latin typeface="Comic Sans MS" pitchFamily="66" charset="0"/>
              </a:rPr>
              <a:t>Localised</a:t>
            </a: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 Spinal Pain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Consciousness +/-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Paralysis of Limbs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Bladder Bowel Incontinence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Irregular Breathing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Unexplained Hypotension</a:t>
            </a:r>
          </a:p>
          <a:p>
            <a:r>
              <a:rPr lang="en-US" sz="3200" b="1" dirty="0" err="1" smtClean="0">
                <a:solidFill>
                  <a:srgbClr val="0000FF"/>
                </a:solidFill>
                <a:latin typeface="Comic Sans MS" pitchFamily="66" charset="0"/>
              </a:rPr>
              <a:t>Bradycardia</a:t>
            </a:r>
            <a:endParaRPr lang="en-US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05000"/>
            <a:ext cx="4467726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417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wikihow.com/images/c/ca/Logroll-an-Injured-Person-During-First-Aid-Step-9-Version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3528"/>
            <a:ext cx="8000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Log Rolling Technique in Spinal Injuries</a:t>
            </a:r>
            <a:endParaRPr lang="en-IN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104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trauma.org/images/image_library/Chest_Dr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6344" y="5715000"/>
            <a:ext cx="30364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Chest Injuries</a:t>
            </a:r>
          </a:p>
          <a:p>
            <a:r>
              <a:rPr lang="en-US" sz="24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(An Early X-Ray !!)</a:t>
            </a:r>
            <a:endParaRPr lang="en-IN" sz="2400" b="1" u="sng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45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Medical Emergency</a:t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Unwanted,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Unpleasant,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Unexpected,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600" b="1" u="sng" dirty="0" smtClean="0">
                <a:solidFill>
                  <a:srgbClr val="0000FF"/>
                </a:solidFill>
                <a:latin typeface="Comic Sans MS" pitchFamily="66" charset="0"/>
              </a:rPr>
              <a:t>Unsettlement</a:t>
            </a: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in</a:t>
            </a:r>
            <a:b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</a:br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Harmony of Health</a:t>
            </a:r>
            <a:endParaRPr lang="en-US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30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0.tqn.com/f/p/440/graphics/images/en/158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79" t="12830" r="8916" b="16072"/>
          <a:stretch/>
        </p:blipFill>
        <p:spPr bwMode="auto">
          <a:xfrm>
            <a:off x="-1" y="0"/>
            <a:ext cx="91277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70530" y="4581128"/>
            <a:ext cx="27555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Early </a:t>
            </a:r>
          </a:p>
          <a:p>
            <a:pPr algn="ctr"/>
            <a:r>
              <a:rPr lang="en-US" sz="32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Ultrasound </a:t>
            </a:r>
          </a:p>
          <a:p>
            <a:pPr algn="ctr"/>
            <a:r>
              <a:rPr lang="en-US" sz="32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Scan !</a:t>
            </a:r>
            <a:r>
              <a:rPr lang="en-US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!</a:t>
            </a:r>
          </a:p>
          <a:p>
            <a:pPr algn="ctr"/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(FAST)</a:t>
            </a:r>
            <a:endParaRPr lang="en-IN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07816" y="304800"/>
            <a:ext cx="25619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Car Steering </a:t>
            </a:r>
          </a:p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Injuries</a:t>
            </a:r>
            <a:endParaRPr lang="en-US" sz="2800" b="1" u="sng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15545" y="1676400"/>
            <a:ext cx="24966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 Bony Cage </a:t>
            </a:r>
          </a:p>
          <a:p>
            <a:pPr algn="ctr"/>
            <a:r>
              <a:rPr lang="en-US" sz="2800" b="1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Protection</a:t>
            </a:r>
            <a:endParaRPr lang="en-US" sz="2800" b="1" u="sng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07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trauma.org/images/image_library/11245645973DSC019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70" r="11975"/>
          <a:stretch/>
        </p:blipFill>
        <p:spPr bwMode="auto">
          <a:xfrm>
            <a:off x="2684378" y="0"/>
            <a:ext cx="6452695" cy="6848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6927" y="2286000"/>
            <a:ext cx="27190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smtClean="0">
                <a:solidFill>
                  <a:srgbClr val="FF0000"/>
                </a:solidFill>
                <a:latin typeface="Comic Sans MS" pitchFamily="66" charset="0"/>
              </a:rPr>
              <a:t>Penetrating</a:t>
            </a:r>
          </a:p>
          <a:p>
            <a:r>
              <a:rPr lang="en-US" sz="3600" b="1" u="sng" dirty="0" smtClean="0">
                <a:solidFill>
                  <a:srgbClr val="FF0000"/>
                </a:solidFill>
                <a:latin typeface="Comic Sans MS" pitchFamily="66" charset="0"/>
              </a:rPr>
              <a:t>Injury </a:t>
            </a:r>
          </a:p>
          <a:p>
            <a:r>
              <a:rPr lang="en-US" sz="3600" b="1" u="sng" dirty="0" smtClean="0">
                <a:solidFill>
                  <a:srgbClr val="FF0000"/>
                </a:solidFill>
                <a:latin typeface="Comic Sans MS" pitchFamily="66" charset="0"/>
              </a:rPr>
              <a:t>Abdomen</a:t>
            </a:r>
            <a:endParaRPr lang="en-US" sz="3600" b="1" u="sng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6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9" y="0"/>
            <a:ext cx="9116291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Pelvic Fractures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09" y="1676399"/>
            <a:ext cx="4772891" cy="464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6399"/>
            <a:ext cx="4572000" cy="466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85119" y="6338456"/>
            <a:ext cx="4418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Comic Sans MS" pitchFamily="66" charset="0"/>
              </a:rPr>
              <a:t>Level :  </a:t>
            </a:r>
            <a:r>
              <a:rPr lang="en-US" sz="2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Greater Trochanter</a:t>
            </a:r>
            <a:endParaRPr lang="en-US" sz="24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20862"/>
            <a:ext cx="906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Massive Internal Hemorrhage</a:t>
            </a:r>
            <a:endParaRPr lang="en-US" sz="2400" u="sng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7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7915" y="228600"/>
            <a:ext cx="49359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Brain Stroke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1506" name="Picture 2" descr="http://www.bodyinmotion.co.uk/home/wp-content/uploads/2014/06/stro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44263"/>
            <a:ext cx="6096000" cy="561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921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.bp.blogspot.com/-HO9vSrKfcZM/UAi5Z6Ay02I/AAAAAAAAAIk/cS0QC7sN_-o/s1600/stroke+NY+state+dept+health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666"/>
          <a:stretch/>
        </p:blipFill>
        <p:spPr bwMode="auto">
          <a:xfrm>
            <a:off x="6096" y="0"/>
            <a:ext cx="91379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8077200" y="5257800"/>
            <a:ext cx="762000" cy="6096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</a:rPr>
              <a:t>1081</a:t>
            </a:r>
            <a:endParaRPr lang="en-IN" sz="2800" b="1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55864" y="5257800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prstClr val="black"/>
                </a:solidFill>
              </a:rPr>
              <a:t>108</a:t>
            </a:r>
            <a:endParaRPr lang="en-IN" sz="4000" b="1" dirty="0">
              <a:solidFill>
                <a:prstClr val="black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 rot="20247398">
            <a:off x="7907419" y="3092702"/>
            <a:ext cx="554728" cy="442782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108</a:t>
            </a:r>
            <a:endParaRPr lang="en-IN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45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llmedicare.com/wp-content/uploads/2015/10/stroke-sympto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688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acls.net/images/stroke-ar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5" y="0"/>
            <a:ext cx="92226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935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hatsupatupstate.files.wordpress.com/2012/05/spee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52"/>
            <a:ext cx="9144000" cy="685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185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orum.gata.biz/images/icethumbs/1175x465/75/images/slides/ti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healthcare.utah.edu/neurosciences/images/stroke_time_lo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914400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7432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nlm.nih.gov/medlineplus/ency/images/ency/fullsize/17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193" y="0"/>
            <a:ext cx="91561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7086600" y="6400800"/>
            <a:ext cx="2057400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710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9164411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7250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cpraccess.com/www/images/heimlich_maneuv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447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ufhealth.org/sites/default/files/graphics/images/en/1815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211"/>
          <a:stretch/>
        </p:blipFill>
        <p:spPr bwMode="auto">
          <a:xfrm>
            <a:off x="-18289" y="12192"/>
            <a:ext cx="9162289" cy="684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883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 result for cp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9" y="-39878"/>
            <a:ext cx="9125712" cy="689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776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" y="50498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Thermal Injuries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http://www.dhakatribune.com/sites/default/files/imagecache/870x488_article_high/article/2014/03/08/7-bigstock-Burn-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76400"/>
            <a:ext cx="62484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0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firstaidemergency.ca/wp-content/uploads/2013/07/Types-of-Burn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38" r="4027"/>
          <a:stretch/>
        </p:blipFill>
        <p:spPr bwMode="auto">
          <a:xfrm>
            <a:off x="0" y="46037"/>
            <a:ext cx="9144000" cy="681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880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Principles of 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600200"/>
            <a:ext cx="4419600" cy="5105400"/>
          </a:xfrm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Prevention of Ongoing Thermal Injury</a:t>
            </a:r>
          </a:p>
          <a:p>
            <a:r>
              <a:rPr lang="en-US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Dehydration</a:t>
            </a:r>
          </a:p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Dyselectrolytemia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Strict Asepsis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Pain Management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Psychological Support</a:t>
            </a:r>
          </a:p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Rehabilitation</a:t>
            </a:r>
          </a:p>
          <a:p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Medico-Legal Issues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057400"/>
            <a:ext cx="46482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9942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doctoradamsmith.com/wp-content/uploads/2014/08/cooldownburn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57" r="10004"/>
          <a:stretch/>
        </p:blipFill>
        <p:spPr bwMode="auto">
          <a:xfrm>
            <a:off x="0" y="0"/>
            <a:ext cx="9144000" cy="685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76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ricebenowitz.com/wp-content/uploads/2014/10/Severe-Burn-Treatment-DC-Injury-Lawyer-Price-Benowitz-LLP-432x2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34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366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3470" y="228600"/>
            <a:ext cx="5908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Acute Poisoning</a:t>
            </a:r>
            <a:endParaRPr lang="en-IN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6" name="Picture 2" descr="https://i.ytimg.com/vi/GezOEQEVWo0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8255" y="1524000"/>
            <a:ext cx="45720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4400" y="5638800"/>
            <a:ext cx="7237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Suicidal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 </a:t>
            </a:r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Accidental</a:t>
            </a: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 </a:t>
            </a:r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Homicidal</a:t>
            </a:r>
            <a:endParaRPr lang="en-US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510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gassaferegister.co.uk/images/student%20page%20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6894"/>
            <a:ext cx="9103360" cy="6884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360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" y="0"/>
            <a:ext cx="913646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447800" y="1371600"/>
            <a:ext cx="6172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Learn, </a:t>
            </a:r>
            <a:r>
              <a:rPr lang="en-US" sz="2800" b="1" u="sng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Act,Save</a:t>
            </a:r>
            <a:r>
              <a:rPr lang="en-US" sz="28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and Be Positive</a:t>
            </a:r>
            <a:endParaRPr lang="en-US" sz="2800" b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59" y="6246725"/>
            <a:ext cx="913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You Need Not Be a Medical Person to Save Life or Limb</a:t>
            </a:r>
            <a:endParaRPr lang="en-US" sz="2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686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mage result for poisoning first aid treatme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47" y="0"/>
            <a:ext cx="91557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1981200" y="5257800"/>
            <a:ext cx="6096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108</a:t>
            </a:r>
            <a:endParaRPr lang="en-IN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9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Principles of 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27" t="31111" r="1932" b="20606"/>
          <a:stretch/>
        </p:blipFill>
        <p:spPr bwMode="auto">
          <a:xfrm>
            <a:off x="6928" y="1981200"/>
            <a:ext cx="9143999" cy="401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986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067800" cy="1143000"/>
          </a:xfrm>
        </p:spPr>
        <p:txBody>
          <a:bodyPr/>
          <a:lstStyle/>
          <a:p>
            <a:pPr algn="ctr"/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157" b="9498"/>
          <a:stretch/>
        </p:blipFill>
        <p:spPr bwMode="auto">
          <a:xfrm>
            <a:off x="0" y="1371600"/>
            <a:ext cx="9067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138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38400"/>
            <a:ext cx="9144000" cy="1752600"/>
          </a:xfrm>
        </p:spPr>
        <p:txBody>
          <a:bodyPr>
            <a:no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 of </a:t>
            </a:r>
            <a:b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Poisonous Snake Bite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36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tbashoestring.files.wordpress.com/2011/03/midigama-feb-11_183-post.jpg?w=941&amp;h=6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5800" cy="353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tatic-content.springer.com/image/chp%3A10.1007%2F978-94-007-6288-6_19-3/MediaObjects/309965_0_En_19-3_Fig4_HTM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694" y="0"/>
            <a:ext cx="4621306" cy="353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www.indianetzone.com/photos_gallery/68/1_Banded_Krai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826"/>
          <a:stretch/>
        </p:blipFill>
        <p:spPr bwMode="auto">
          <a:xfrm>
            <a:off x="0" y="3538212"/>
            <a:ext cx="4495800" cy="331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naturestills.com/wp-content/uploads/2014/03/Sea-Snak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694" y="3538213"/>
            <a:ext cx="4621306" cy="3316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90800" y="417077"/>
            <a:ext cx="13227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Cobra</a:t>
            </a:r>
            <a:endParaRPr lang="en-US" sz="32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86600" y="144030"/>
            <a:ext cx="1223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Viper</a:t>
            </a:r>
            <a:endParaRPr lang="en-US" sz="32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818" y="3898612"/>
            <a:ext cx="1168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Krait</a:t>
            </a:r>
            <a:endParaRPr lang="en-US" sz="32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3347" y="4038600"/>
            <a:ext cx="22829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Sea Snake</a:t>
            </a:r>
            <a:endParaRPr lang="en-US" sz="32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0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ssam.gov.in/Health-Care-CDAC-Kol/snake%20bite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>
              <a:solidFill>
                <a:prstClr val="black"/>
              </a:solidFill>
            </a:endParaRPr>
          </a:p>
        </p:txBody>
      </p:sp>
      <p:sp>
        <p:nvSpPr>
          <p:cNvPr id="3" name="AutoShape 4" descr="https://assam.gov.in/Health-Care-CDAC-Kol/snake%20bite.gi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>
              <a:solidFill>
                <a:prstClr val="black"/>
              </a:solidFill>
            </a:endParaRPr>
          </a:p>
        </p:txBody>
      </p:sp>
      <p:pic>
        <p:nvPicPr>
          <p:cNvPr id="11270" name="Picture 6" descr="C:\Users\Hp\Desktop\Nice Pics\snake bit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13446"/>
            <a:ext cx="9033718" cy="684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95455" y="2510878"/>
            <a:ext cx="31886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Bite Marks</a:t>
            </a:r>
            <a:endParaRPr lang="en-US" sz="4400" b="1" u="sng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32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wildbackpacker.com/wp-content/uploads/2011/05/Snakebite_symptom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2" y="0"/>
            <a:ext cx="91395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550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thehindu.com/multimedia/dynamic/01215/TH22_snake_new2_ep_1215398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012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008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Aid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143000"/>
            <a:ext cx="4724400" cy="5638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Polyvalent Anti-Snake Venom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From Equine Serum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White Powder in Glass Ampoules/Vials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Always in &lt;25</a:t>
            </a:r>
            <a:r>
              <a:rPr lang="en-US" sz="3200" b="1" baseline="38000" dirty="0" smtClean="0">
                <a:solidFill>
                  <a:srgbClr val="CC00CC"/>
                </a:solidFill>
                <a:latin typeface="Comic Sans MS" pitchFamily="66" charset="0"/>
              </a:rPr>
              <a:t>0</a:t>
            </a:r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 C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Always Thro’ IV</a:t>
            </a:r>
          </a:p>
          <a:p>
            <a:r>
              <a:rPr lang="en-US" sz="3200" b="1" dirty="0" smtClean="0">
                <a:solidFill>
                  <a:srgbClr val="CC00CC"/>
                </a:solidFill>
                <a:latin typeface="Comic Sans MS" pitchFamily="66" charset="0"/>
              </a:rPr>
              <a:t>Be Prepared For Anaphylaxis</a:t>
            </a:r>
          </a:p>
          <a:p>
            <a:r>
              <a:rPr 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No Test Dose</a:t>
            </a:r>
            <a:endParaRPr lang="en-US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551" r="15095"/>
          <a:stretch/>
        </p:blipFill>
        <p:spPr bwMode="auto">
          <a:xfrm>
            <a:off x="4648200" y="1295400"/>
            <a:ext cx="4343400" cy="2993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18" t="-1037" r="25198" b="1037"/>
          <a:stretch/>
        </p:blipFill>
        <p:spPr bwMode="auto">
          <a:xfrm>
            <a:off x="4648200" y="4329330"/>
            <a:ext cx="4343400" cy="2528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068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Fresh Pictures\Newer Pictures\IMG_20170907_1139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5400"/>
            <a:ext cx="48768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" y="990600"/>
            <a:ext cx="451273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b="1" u="sng" dirty="0">
              <a:solidFill>
                <a:srgbClr val="FF00FF"/>
              </a:solidFill>
              <a:latin typeface="Comic Sans MS" pitchFamily="66" charset="0"/>
            </a:endParaRPr>
          </a:p>
          <a:p>
            <a:pPr algn="ctr"/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(Lt Col) </a:t>
            </a: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en-US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Dr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 Ashok</a:t>
            </a:r>
          </a:p>
          <a:p>
            <a:pPr algn="ctr"/>
            <a:endParaRPr lang="en-US" dirty="0">
              <a:solidFill>
                <a:prstClr val="black"/>
              </a:solidFill>
            </a:endParaRPr>
          </a:p>
          <a:p>
            <a:pPr algn="ctr"/>
            <a:r>
              <a:rPr lang="en-US" sz="2400" b="1" dirty="0">
                <a:solidFill>
                  <a:srgbClr val="00B0F0"/>
                </a:solidFill>
                <a:latin typeface="Comic Sans MS" pitchFamily="66" charset="0"/>
              </a:rPr>
              <a:t>Cell </a:t>
            </a:r>
            <a:r>
              <a:rPr lang="en-US" sz="2400" b="1" dirty="0" smtClean="0">
                <a:solidFill>
                  <a:srgbClr val="00B0F0"/>
                </a:solidFill>
                <a:latin typeface="Comic Sans MS" pitchFamily="66" charset="0"/>
              </a:rPr>
              <a:t>and </a:t>
            </a:r>
            <a:r>
              <a:rPr lang="en-US" sz="2400" b="1" dirty="0" err="1" smtClean="0">
                <a:solidFill>
                  <a:srgbClr val="C00000"/>
                </a:solidFill>
              </a:rPr>
              <a:t>WhatsApp</a:t>
            </a:r>
            <a:r>
              <a:rPr lang="en-US" sz="2400" b="1" dirty="0" smtClean="0">
                <a:solidFill>
                  <a:srgbClr val="C00000"/>
                </a:solidFill>
              </a:rPr>
              <a:t> Number</a:t>
            </a:r>
          </a:p>
          <a:p>
            <a:pPr algn="ctr"/>
            <a:endParaRPr lang="en-US" sz="2400" b="1" dirty="0">
              <a:solidFill>
                <a:srgbClr val="C0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>
                <a:solidFill>
                  <a:srgbClr val="C00000"/>
                </a:solidFill>
                <a:latin typeface="Comic Sans MS" pitchFamily="66" charset="0"/>
              </a:rPr>
              <a:t>9618392200</a:t>
            </a:r>
          </a:p>
          <a:p>
            <a:pPr algn="ctr"/>
            <a:endParaRPr lang="en-US" sz="2400" dirty="0">
              <a:solidFill>
                <a:prstClr val="black"/>
              </a:solidFill>
            </a:endParaRPr>
          </a:p>
          <a:p>
            <a:pPr algn="ctr"/>
            <a:r>
              <a:rPr lang="en-US" sz="2400" b="1" dirty="0">
                <a:solidFill>
                  <a:srgbClr val="00B050"/>
                </a:solidFill>
                <a:latin typeface="Comic Sans MS" pitchFamily="66" charset="0"/>
              </a:rPr>
              <a:t>Email ID  : </a:t>
            </a:r>
          </a:p>
          <a:p>
            <a:pPr algn="ctr"/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d</a:t>
            </a:r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octorashok2010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@</a:t>
            </a:r>
            <a:r>
              <a:rPr lang="en-US" sz="3200" b="1" dirty="0">
                <a:solidFill>
                  <a:srgbClr val="FF0000"/>
                </a:solidFill>
                <a:latin typeface="Comic Sans MS" pitchFamily="66" charset="0"/>
              </a:rPr>
              <a:t>gmail.com</a:t>
            </a:r>
          </a:p>
        </p:txBody>
      </p:sp>
    </p:spTree>
    <p:extLst>
      <p:ext uri="{BB962C8B-B14F-4D97-AF65-F5344CB8AC3E}">
        <p14:creationId xmlns:p14="http://schemas.microsoft.com/office/powerpoint/2010/main" xmlns="" val="377990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Contents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914400"/>
            <a:ext cx="90678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Concept of Golden Hour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Heart Attack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Limb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Head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Spine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Chest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Abdo</a:t>
            </a: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Injury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Brain Stroke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Choking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Burns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Poisoning &amp; First Aid</a:t>
            </a:r>
          </a:p>
          <a:p>
            <a:pPr marL="514350" indent="-514350">
              <a:buFontTx/>
              <a:buAutoNum type="arabicPeriod"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CC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Snake Bite &amp; First Aid</a:t>
            </a:r>
            <a:endParaRPr lang="en-US" sz="3200" b="1" dirty="0">
              <a:solidFill>
                <a:srgbClr val="CC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86000"/>
            <a:ext cx="3333750" cy="289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517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8" y="-1"/>
            <a:ext cx="9137302" cy="685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3200400" y="76200"/>
            <a:ext cx="2667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352800" y="6477000"/>
            <a:ext cx="2362200" cy="374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295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Hp\AppData\Local\Microsoft\Windows\Temporary Internet Files\Content.IE5\775JWJZJ\jinifur_flower_heart_by_jinifur-d4owmma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571480"/>
            <a:ext cx="7391400" cy="550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82259" y="2514599"/>
            <a:ext cx="40366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u="sng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</a:t>
            </a:r>
            <a:endParaRPr lang="en-IN" sz="6000" b="1" u="sng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50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9" y="457200"/>
            <a:ext cx="9144000" cy="5364162"/>
          </a:xfrm>
        </p:spPr>
        <p:txBody>
          <a:bodyPr>
            <a:normAutofit/>
          </a:bodyPr>
          <a:lstStyle/>
          <a:p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Golden Hour</a:t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6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6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6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First 60 min </a:t>
            </a:r>
            <a:br>
              <a:rPr lang="en-US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After Any Medical Emergency,</a:t>
            </a:r>
            <a:b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(Morbidity &amp; Mortality are </a:t>
            </a:r>
            <a:r>
              <a:rPr lang="en-US" sz="3200" b="1" u="sng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Minimised</a:t>
            </a:r>
            <a:r>
              <a:rPr lang="en-US" sz="32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</a:t>
            </a:r>
            <a:endParaRPr lang="en-US" sz="6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6739" y="1828800"/>
            <a:ext cx="23812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62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58" y="838200"/>
            <a:ext cx="9106842" cy="59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Trimodal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Death Distribution</a:t>
            </a:r>
            <a:endParaRPr lang="en-US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0" y="1219200"/>
            <a:ext cx="7946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Major Trauma to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Head,Neck,Chest,Abdo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and Pelvis</a:t>
            </a: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Massive Heart Attack, Major Brain Hemorrhage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Right Brace 3"/>
          <p:cNvSpPr/>
          <p:nvPr/>
        </p:nvSpPr>
        <p:spPr>
          <a:xfrm>
            <a:off x="4572000" y="2971800"/>
            <a:ext cx="228600" cy="864025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876800" y="3172979"/>
            <a:ext cx="30203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Mostly Preventable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23808" y="4124681"/>
            <a:ext cx="2320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Complications</a:t>
            </a: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Sepsis</a:t>
            </a:r>
          </a:p>
          <a:p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Totally</a:t>
            </a:r>
          </a:p>
          <a:p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en-US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Preventable</a:t>
            </a:r>
            <a:endParaRPr lang="en-US" sz="2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01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0808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352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xpedition">
  <a:themeElements>
    <a:clrScheme name="Expeditio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993300"/>
      </a:hlink>
      <a:folHlink>
        <a:srgbClr val="666600"/>
      </a:folHlink>
    </a:clrScheme>
    <a:fontScheme name="Expedi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Expedition 1">
        <a:dk1>
          <a:srgbClr val="000000"/>
        </a:dk1>
        <a:lt1>
          <a:srgbClr val="A7947B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io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8488AC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777B9B"/>
        </a:accent6>
        <a:hlink>
          <a:srgbClr val="99330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3683</TotalTime>
  <Words>380</Words>
  <Application>Microsoft Office PowerPoint</Application>
  <PresentationFormat>On-screen Show (4:3)</PresentationFormat>
  <Paragraphs>144</Paragraphs>
  <Slides>61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61</vt:i4>
      </vt:variant>
    </vt:vector>
  </HeadingPairs>
  <TitlesOfParts>
    <vt:vector size="66" baseType="lpstr">
      <vt:lpstr>Office Theme</vt:lpstr>
      <vt:lpstr>Expedition</vt:lpstr>
      <vt:lpstr>1_Office Theme</vt:lpstr>
      <vt:lpstr>2_Office Theme</vt:lpstr>
      <vt:lpstr>28_Office Theme</vt:lpstr>
      <vt:lpstr>Golden Hour</vt:lpstr>
      <vt:lpstr>Slide 2</vt:lpstr>
      <vt:lpstr>Medical Emergency  Unwanted, Unpleasant, Unexpected, Unsettlement in Harmony of Health</vt:lpstr>
      <vt:lpstr>Slide 4</vt:lpstr>
      <vt:lpstr>Slide 5</vt:lpstr>
      <vt:lpstr>Contents</vt:lpstr>
      <vt:lpstr>Golden Hour   First 60 min  After Any Medical Emergency, (Morbidity &amp; Mortality are Minimised)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HQ ECM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Serious Head Injury</vt:lpstr>
      <vt:lpstr>First Aid in Head Injuries</vt:lpstr>
      <vt:lpstr>Spinal Trauma</vt:lpstr>
      <vt:lpstr>Slide 28</vt:lpstr>
      <vt:lpstr>Slide 29</vt:lpstr>
      <vt:lpstr>Slide 30</vt:lpstr>
      <vt:lpstr>Slide 31</vt:lpstr>
      <vt:lpstr>Pelvic Fractures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Principles of First Aid</vt:lpstr>
      <vt:lpstr>Slide 46</vt:lpstr>
      <vt:lpstr>Slide 47</vt:lpstr>
      <vt:lpstr>Slide 48</vt:lpstr>
      <vt:lpstr>Slide 49</vt:lpstr>
      <vt:lpstr>Slide 50</vt:lpstr>
      <vt:lpstr>Principles of First Aid</vt:lpstr>
      <vt:lpstr>First Aid</vt:lpstr>
      <vt:lpstr>First Aid of  Poisonous Snake Bite</vt:lpstr>
      <vt:lpstr>Slide 54</vt:lpstr>
      <vt:lpstr>Slide 55</vt:lpstr>
      <vt:lpstr>Slide 56</vt:lpstr>
      <vt:lpstr>Slide 57</vt:lpstr>
      <vt:lpstr>First Aid</vt:lpstr>
      <vt:lpstr>Slide 59</vt:lpstr>
      <vt:lpstr>Slide 60</vt:lpstr>
      <vt:lpstr>Slide 61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Golden Hour</dc:title>
  <dc:creator>NEW</dc:creator>
  <cp:lastModifiedBy>DEII</cp:lastModifiedBy>
  <cp:revision>21</cp:revision>
  <dcterms:created xsi:type="dcterms:W3CDTF">2006-08-16T00:00:00Z</dcterms:created>
  <dcterms:modified xsi:type="dcterms:W3CDTF">2025-02-20T09:12:48Z</dcterms:modified>
</cp:coreProperties>
</file>